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59" r:id="rId6"/>
    <p:sldId id="260" r:id="rId7"/>
    <p:sldId id="271" r:id="rId8"/>
    <p:sldId id="272" r:id="rId9"/>
    <p:sldId id="273" r:id="rId10"/>
    <p:sldId id="274" r:id="rId11"/>
    <p:sldId id="261" r:id="rId12"/>
    <p:sldId id="275" r:id="rId13"/>
    <p:sldId id="264" r:id="rId14"/>
    <p:sldId id="265" r:id="rId15"/>
  </p:sldIdLst>
  <p:sldSz cx="18288000" cy="10287000"/>
  <p:notesSz cx="6858000" cy="9144000"/>
  <p:embeddedFontLst>
    <p:embeddedFont>
      <p:font typeface="More Sugar" pitchFamily="2" charset="0"/>
      <p:regular r:id="rId17"/>
    </p:embeddedFont>
    <p:embeddedFont>
      <p:font typeface="More Sugar Thin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77054" autoAdjust="0"/>
  </p:normalViewPr>
  <p:slideViewPr>
    <p:cSldViewPr>
      <p:cViewPr varScale="1">
        <p:scale>
          <a:sx n="62" d="100"/>
          <a:sy n="62" d="100"/>
        </p:scale>
        <p:origin x="15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D66C-AF12-0F4C-A7BE-E2D1E7318238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91CDA-7D9F-314A-9660-31891D626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1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8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5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48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3C3AA-D280-2C66-C569-E020CD0FE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812525-4E5F-184E-5318-0B84FA729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A9622-F2A4-A915-B25F-9094336DD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5776E-F870-D2CA-D704-E4168929E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1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By focusing on the key areas, the right times of the year, and creating themed activities around what people are most likely to see, we can boost tourism and give visitors a truly out-of-this-world adventure.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8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4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50.svg"/><Relationship Id="rId7" Type="http://schemas.openxmlformats.org/officeDocument/2006/relationships/image" Target="../media/image12.png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1.png"/><Relationship Id="rId5" Type="http://schemas.openxmlformats.org/officeDocument/2006/relationships/image" Target="../media/image8.png"/><Relationship Id="rId15" Type="http://schemas.openxmlformats.org/officeDocument/2006/relationships/image" Target="../media/image65.png"/><Relationship Id="rId10" Type="http://schemas.openxmlformats.org/officeDocument/2006/relationships/image" Target="../media/image12.png"/><Relationship Id="rId4" Type="http://schemas.openxmlformats.org/officeDocument/2006/relationships/image" Target="../media/image58.svg"/><Relationship Id="rId9" Type="http://schemas.openxmlformats.org/officeDocument/2006/relationships/image" Target="../media/image11.pn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1.png"/><Relationship Id="rId5" Type="http://schemas.openxmlformats.org/officeDocument/2006/relationships/image" Target="../media/image8.png"/><Relationship Id="rId15" Type="http://schemas.openxmlformats.org/officeDocument/2006/relationships/image" Target="../media/image65.png"/><Relationship Id="rId10" Type="http://schemas.openxmlformats.org/officeDocument/2006/relationships/image" Target="../media/image12.png"/><Relationship Id="rId4" Type="http://schemas.openxmlformats.org/officeDocument/2006/relationships/image" Target="../media/image58.svg"/><Relationship Id="rId9" Type="http://schemas.openxmlformats.org/officeDocument/2006/relationships/image" Target="../media/image11.png"/><Relationship Id="rId1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11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9.jpeg"/><Relationship Id="rId5" Type="http://schemas.openxmlformats.org/officeDocument/2006/relationships/image" Target="../media/image8.png"/><Relationship Id="rId10" Type="http://schemas.openxmlformats.org/officeDocument/2006/relationships/image" Target="../media/image32.svg"/><Relationship Id="rId4" Type="http://schemas.openxmlformats.org/officeDocument/2006/relationships/image" Target="../media/image68.svg"/><Relationship Id="rId9" Type="http://schemas.openxmlformats.org/officeDocument/2006/relationships/image" Target="../media/image31.png"/><Relationship Id="rId1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80.png"/><Relationship Id="rId18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12.png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1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hyperlink" Target="https://github.com/quadrillionaiire/Phase-1-Project.git" TargetMode="External"/><Relationship Id="rId10" Type="http://schemas.openxmlformats.org/officeDocument/2006/relationships/image" Target="../media/image77.png"/><Relationship Id="rId19" Type="http://schemas.openxmlformats.org/officeDocument/2006/relationships/image" Target="../media/image31.png"/><Relationship Id="rId4" Type="http://schemas.openxmlformats.org/officeDocument/2006/relationships/image" Target="../media/image10.png"/><Relationship Id="rId9" Type="http://schemas.openxmlformats.org/officeDocument/2006/relationships/image" Target="../media/image76.png"/><Relationship Id="rId14" Type="http://schemas.openxmlformats.org/officeDocument/2006/relationships/hyperlink" Target="https://public.tableau.com/views/Phase1_Dashboard_Presentation/UFOUAPintheUSATrendsasof2014?:language=en-US&amp;:sid=&amp;:redirect=auth&amp;:display_count=n&amp;:origin=viz_share_lin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5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5" Type="http://schemas.openxmlformats.org/officeDocument/2006/relationships/image" Target="../media/image37.jpeg"/><Relationship Id="rId10" Type="http://schemas.openxmlformats.org/officeDocument/2006/relationships/image" Target="../media/image12.png"/><Relationship Id="rId4" Type="http://schemas.openxmlformats.org/officeDocument/2006/relationships/image" Target="../media/image30.svg"/><Relationship Id="rId9" Type="http://schemas.openxmlformats.org/officeDocument/2006/relationships/image" Target="../media/image1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5" Type="http://schemas.openxmlformats.org/officeDocument/2006/relationships/image" Target="../media/image37.jpeg"/><Relationship Id="rId10" Type="http://schemas.openxmlformats.org/officeDocument/2006/relationships/image" Target="../media/image12.png"/><Relationship Id="rId4" Type="http://schemas.openxmlformats.org/officeDocument/2006/relationships/image" Target="../media/image30.svg"/><Relationship Id="rId9" Type="http://schemas.openxmlformats.org/officeDocument/2006/relationships/image" Target="../media/image1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image" Target="../media/image41.png"/><Relationship Id="rId4" Type="http://schemas.openxmlformats.org/officeDocument/2006/relationships/image" Target="../media/image39.sv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45.sv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12.png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12.png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svg"/><Relationship Id="rId7" Type="http://schemas.openxmlformats.org/officeDocument/2006/relationships/image" Target="../media/image12.png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4.png"/><Relationship Id="rId5" Type="http://schemas.openxmlformats.org/officeDocument/2006/relationships/image" Target="../media/image10.png"/><Relationship Id="rId10" Type="http://schemas.openxmlformats.org/officeDocument/2006/relationships/image" Target="../media/image53.png"/><Relationship Id="rId4" Type="http://schemas.openxmlformats.org/officeDocument/2006/relationships/image" Target="../media/image8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1075" y="6229416"/>
            <a:ext cx="1869063" cy="1581084"/>
          </a:xfrm>
          <a:custGeom>
            <a:avLst/>
            <a:gdLst/>
            <a:ahLst/>
            <a:cxnLst/>
            <a:rect l="l" t="t" r="r" b="b"/>
            <a:pathLst>
              <a:path w="1869063" h="1581084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348604" y="-2853282"/>
            <a:ext cx="7921103" cy="8072462"/>
          </a:xfrm>
          <a:custGeom>
            <a:avLst/>
            <a:gdLst/>
            <a:ahLst/>
            <a:cxnLst/>
            <a:rect l="l" t="t" r="r" b="b"/>
            <a:pathLst>
              <a:path w="7921103" h="8072462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1610" y="760595"/>
            <a:ext cx="3080811" cy="2390519"/>
          </a:xfrm>
          <a:custGeom>
            <a:avLst/>
            <a:gdLst/>
            <a:ahLst/>
            <a:cxnLst/>
            <a:rect l="l" t="t" r="r" b="b"/>
            <a:pathLst>
              <a:path w="3080811" h="2390519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2903888" y="6388680"/>
            <a:ext cx="4825537" cy="3987100"/>
          </a:xfrm>
          <a:custGeom>
            <a:avLst/>
            <a:gdLst/>
            <a:ahLst/>
            <a:cxnLst/>
            <a:rect l="l" t="t" r="r" b="b"/>
            <a:pathLst>
              <a:path w="4825537" h="3987100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63072" y="646719"/>
            <a:ext cx="1692244" cy="1072460"/>
          </a:xfrm>
          <a:custGeom>
            <a:avLst/>
            <a:gdLst/>
            <a:ahLst/>
            <a:cxnLst/>
            <a:rect l="l" t="t" r="r" b="b"/>
            <a:pathLst>
              <a:path w="1692244" h="1072460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59174">
            <a:off x="1702899" y="4077851"/>
            <a:ext cx="860896" cy="1788875"/>
          </a:xfrm>
          <a:custGeom>
            <a:avLst/>
            <a:gdLst/>
            <a:ahLst/>
            <a:cxnLst/>
            <a:rect l="l" t="t" r="r" b="b"/>
            <a:pathLst>
              <a:path w="860896" h="1788875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>
            <a:off x="4716348" y="7303673"/>
            <a:ext cx="579583" cy="636412"/>
          </a:xfrm>
          <a:custGeom>
            <a:avLst/>
            <a:gdLst/>
            <a:ahLst/>
            <a:cxnLst/>
            <a:rect l="l" t="t" r="r" b="b"/>
            <a:pathLst>
              <a:path w="579583" h="636412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922328" y="971075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791455" y="418623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003464">
            <a:off x="11183085" y="6242824"/>
            <a:ext cx="490891" cy="539024"/>
          </a:xfrm>
          <a:custGeom>
            <a:avLst/>
            <a:gdLst/>
            <a:ahLst/>
            <a:cxnLst/>
            <a:rect l="l" t="t" r="r" b="b"/>
            <a:pathLst>
              <a:path w="490891" h="539024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844515" flipH="1" flipV="1">
            <a:off x="4075137" y="947154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44515" flipH="1" flipV="1">
            <a:off x="10612542" y="2654493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551896" flipH="1" flipV="1">
            <a:off x="9969448" y="737703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285747" y="8995951"/>
            <a:ext cx="7496041" cy="70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33"/>
              </a:lnSpc>
            </a:pPr>
            <a:r>
              <a:rPr lang="en-US" sz="4400" spc="312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Jayla, Jeesoo, Ricky</a:t>
            </a:r>
          </a:p>
        </p:txBody>
      </p:sp>
      <p:sp>
        <p:nvSpPr>
          <p:cNvPr id="16" name="Freeform 1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6212286" y="6191224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988675" flipH="1" flipV="1">
            <a:off x="13133753" y="4746982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7460" y="7050445"/>
            <a:ext cx="3254802" cy="3099116"/>
          </a:xfrm>
          <a:custGeom>
            <a:avLst/>
            <a:gdLst/>
            <a:ahLst/>
            <a:cxnLst/>
            <a:rect l="l" t="t" r="r" b="b"/>
            <a:pathLst>
              <a:path w="3254802" h="3099116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95502" flipH="1" flipV="1">
            <a:off x="3611240" y="596758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4515" flipH="1" flipV="1">
            <a:off x="2962852" y="3356329"/>
            <a:ext cx="159181" cy="586285"/>
          </a:xfrm>
          <a:custGeom>
            <a:avLst/>
            <a:gdLst/>
            <a:ahLst/>
            <a:cxnLst/>
            <a:rect l="l" t="t" r="r" b="b"/>
            <a:pathLst>
              <a:path w="159181" h="586285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 rot="-29083">
            <a:off x="1871453" y="1610690"/>
            <a:ext cx="10920529" cy="179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8"/>
              </a:lnSpc>
            </a:pPr>
            <a:r>
              <a:rPr lang="en-US" sz="12436" spc="721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BEYOND  </a:t>
            </a:r>
          </a:p>
        </p:txBody>
      </p:sp>
      <p:sp>
        <p:nvSpPr>
          <p:cNvPr id="24" name="TextBox 24"/>
          <p:cNvSpPr txBox="1"/>
          <p:nvPr/>
        </p:nvSpPr>
        <p:spPr>
          <a:xfrm rot="-37532">
            <a:off x="2310301" y="3621201"/>
            <a:ext cx="10646427" cy="179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9"/>
              </a:lnSpc>
            </a:pPr>
            <a:r>
              <a:rPr lang="en-US" sz="12436" spc="721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UFO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28DB24-035D-067A-672B-B34C9CBB3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>
            <a:extLst>
              <a:ext uri="{FF2B5EF4-FFF2-40B4-BE49-F238E27FC236}">
                <a16:creationId xmlns:a16="http://schemas.microsoft.com/office/drawing/2014/main" id="{72018CA9-ADD3-47A0-8C68-6DE3BE863442}"/>
              </a:ext>
            </a:extLst>
          </p:cNvPr>
          <p:cNvSpPr/>
          <p:nvPr/>
        </p:nvSpPr>
        <p:spPr>
          <a:xfrm rot="-5400000" flipH="1" flipV="1">
            <a:off x="-3019242" y="764945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04F0F91-DE75-F891-CE03-17C711C3C159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02EF28-D6F5-2E1A-0E3B-B13DFEBF63CC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DE1D734-B4C7-2E4D-73FB-A64527D112EB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724143-DAFC-8BB3-8153-F8B7E4FB9259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D1C8CE-DA99-14EE-DBBC-AAB25A1BCAD1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A710D6-996D-9510-7BD2-79D1913FD2AC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7781D3-7BEF-1052-A7C4-A368D3B49D3A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8F6A8C2-AB57-5ECD-F51D-12610D6AD252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225DD29F-2A28-B2DA-63A2-A74E9B5FC1AD}"/>
              </a:ext>
            </a:extLst>
          </p:cNvPr>
          <p:cNvSpPr/>
          <p:nvPr/>
        </p:nvSpPr>
        <p:spPr>
          <a:xfrm>
            <a:off x="1976429" y="1989821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EB4715A3-7DAC-9D49-DEBB-E70395B0A128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E312D85D-D687-AB09-FCB9-95FE8AB874AE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ACF735E4-6300-5952-64F5-A16C4277B8E7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D9F80EC5-6A19-7414-EF49-53D5F4A71EF1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AE3112D5-6853-D3B6-5AD1-C35F6BC7A026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1CBFA90B-755C-4F68-62A4-9F81B0EFC7FF}"/>
              </a:ext>
            </a:extLst>
          </p:cNvPr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Description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770EA543-3532-8FAF-06E3-A7305265C621}"/>
              </a:ext>
            </a:extLst>
          </p:cNvPr>
          <p:cNvSpPr txBox="1"/>
          <p:nvPr/>
        </p:nvSpPr>
        <p:spPr>
          <a:xfrm>
            <a:off x="13166966" y="2014066"/>
            <a:ext cx="4996840" cy="719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1. “Light”, </a:t>
            </a:r>
          </a:p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2. “Lights”,</a:t>
            </a:r>
          </a:p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3. “Object”, </a:t>
            </a:r>
          </a:p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4. “Bright”,</a:t>
            </a:r>
          </a:p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5. “Sky” </a:t>
            </a:r>
          </a:p>
          <a:p>
            <a:pPr algn="l">
              <a:lnSpc>
                <a:spcPct val="200000"/>
              </a:lnSpc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6. “Moving”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85F385-8301-1773-3311-1CB472F82F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7180" y="2344058"/>
            <a:ext cx="11045067" cy="7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75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4731" y="-2426643"/>
            <a:ext cx="13698538" cy="7003378"/>
          </a:xfrm>
          <a:custGeom>
            <a:avLst/>
            <a:gdLst/>
            <a:ahLst/>
            <a:cxnLst/>
            <a:rect l="l" t="t" r="r" b="b"/>
            <a:pathLst>
              <a:path w="13698538" h="700337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0321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35343" y="4883509"/>
            <a:ext cx="10236058" cy="790465"/>
          </a:xfrm>
          <a:custGeom>
            <a:avLst/>
            <a:gdLst/>
            <a:ahLst/>
            <a:cxnLst/>
            <a:rect l="l" t="t" r="r" b="b"/>
            <a:pathLst>
              <a:path w="10236058" h="790465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3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13242661" y="455419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91558" y="4539303"/>
            <a:ext cx="1287570" cy="1134671"/>
          </a:xfrm>
          <a:custGeom>
            <a:avLst/>
            <a:gdLst/>
            <a:ahLst/>
            <a:cxnLst/>
            <a:rect l="l" t="t" r="r" b="b"/>
            <a:pathLst>
              <a:path w="1287570" h="1134671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04500" y="4448783"/>
            <a:ext cx="2526167" cy="1225191"/>
          </a:xfrm>
          <a:custGeom>
            <a:avLst/>
            <a:gdLst/>
            <a:ahLst/>
            <a:cxnLst/>
            <a:rect l="l" t="t" r="r" b="b"/>
            <a:pathLst>
              <a:path w="2526167" h="1225191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56400" flipH="1">
            <a:off x="7156451" y="4679935"/>
            <a:ext cx="1236819" cy="1139419"/>
          </a:xfrm>
          <a:custGeom>
            <a:avLst/>
            <a:gdLst/>
            <a:ahLst/>
            <a:cxnLst/>
            <a:rect l="l" t="t" r="r" b="b"/>
            <a:pathLst>
              <a:path w="1236819" h="11394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76257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17928" y="5962229"/>
            <a:ext cx="4178738" cy="2267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Identifying Key Regions for Tourism</a:t>
            </a:r>
          </a:p>
          <a:p>
            <a:pPr algn="l">
              <a:lnSpc>
                <a:spcPct val="1500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273982" y="5962229"/>
            <a:ext cx="4178738" cy="208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Timing Opportunities for Tour Experiences</a:t>
            </a:r>
          </a:p>
          <a:p>
            <a:pPr algn="l">
              <a:lnSpc>
                <a:spcPct val="1500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430037" y="5962229"/>
            <a:ext cx="4178738" cy="282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Themed Experiences Based on UFO Shapes and Description</a:t>
            </a:r>
          </a:p>
          <a:p>
            <a:pPr algn="l">
              <a:lnSpc>
                <a:spcPct val="1500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00118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556956">
            <a:off x="15875494" y="2385644"/>
            <a:ext cx="1384583" cy="1171251"/>
          </a:xfrm>
          <a:custGeom>
            <a:avLst/>
            <a:gdLst/>
            <a:ahLst/>
            <a:cxnLst/>
            <a:rect l="l" t="t" r="r" b="b"/>
            <a:pathLst>
              <a:path w="1384583" h="1171251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61258" y="2504982"/>
            <a:ext cx="1456670" cy="1052444"/>
          </a:xfrm>
          <a:custGeom>
            <a:avLst/>
            <a:gdLst/>
            <a:ahLst/>
            <a:cxnLst/>
            <a:rect l="l" t="t" r="r" b="b"/>
            <a:pathLst>
              <a:path w="1456670" h="1052444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Insights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B8A1E2-469E-21F3-9099-F97D81801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384C6B-D793-FF9F-F229-230803857B16}"/>
              </a:ext>
            </a:extLst>
          </p:cNvPr>
          <p:cNvSpPr/>
          <p:nvPr/>
        </p:nvSpPr>
        <p:spPr>
          <a:xfrm>
            <a:off x="2294731" y="-2426643"/>
            <a:ext cx="13698538" cy="7003378"/>
          </a:xfrm>
          <a:custGeom>
            <a:avLst/>
            <a:gdLst/>
            <a:ahLst/>
            <a:cxnLst/>
            <a:rect l="l" t="t" r="r" b="b"/>
            <a:pathLst>
              <a:path w="13698538" h="700337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53F341E-0F16-8812-51DF-63CB8DCE1718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E20AD3C-C0C9-3409-7F2E-B988E0A4A795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D469F1E-D8F9-B649-39C5-29186D45E9D4}"/>
              </a:ext>
            </a:extLst>
          </p:cNvPr>
          <p:cNvSpPr/>
          <p:nvPr/>
        </p:nvSpPr>
        <p:spPr>
          <a:xfrm rot="844515" flipH="1" flipV="1">
            <a:off x="4583763" y="70321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08F2F96-0FD7-D534-9717-2E361EC66147}"/>
              </a:ext>
            </a:extLst>
          </p:cNvPr>
          <p:cNvSpPr/>
          <p:nvPr/>
        </p:nvSpPr>
        <p:spPr>
          <a:xfrm>
            <a:off x="2735343" y="4883509"/>
            <a:ext cx="10236058" cy="790465"/>
          </a:xfrm>
          <a:custGeom>
            <a:avLst/>
            <a:gdLst/>
            <a:ahLst/>
            <a:cxnLst/>
            <a:rect l="l" t="t" r="r" b="b"/>
            <a:pathLst>
              <a:path w="10236058" h="790465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73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79C2750-C830-12B4-DB0B-6DC7CD3983A1}"/>
              </a:ext>
            </a:extLst>
          </p:cNvPr>
          <p:cNvSpPr/>
          <p:nvPr/>
        </p:nvSpPr>
        <p:spPr>
          <a:xfrm rot="844515" flipH="1" flipV="1">
            <a:off x="13242661" y="455419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AE2F6D0-1155-3010-8CE6-80C57D8B74AC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47A8E72-AD58-7341-8F9A-D2DBC2BAC6FF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C627DFD-9674-B1BB-F0DE-EA1DFC34614F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0EFC25F-535B-99ED-4D4F-3D660A85D422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DAD1EAA-DCDB-4787-4EC0-139DF023C789}"/>
              </a:ext>
            </a:extLst>
          </p:cNvPr>
          <p:cNvSpPr/>
          <p:nvPr/>
        </p:nvSpPr>
        <p:spPr>
          <a:xfrm>
            <a:off x="2091558" y="4539303"/>
            <a:ext cx="1287570" cy="1134671"/>
          </a:xfrm>
          <a:custGeom>
            <a:avLst/>
            <a:gdLst/>
            <a:ahLst/>
            <a:cxnLst/>
            <a:rect l="l" t="t" r="r" b="b"/>
            <a:pathLst>
              <a:path w="1287570" h="1134671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2925CA9-F623-25D1-C671-BDB77D101054}"/>
              </a:ext>
            </a:extLst>
          </p:cNvPr>
          <p:cNvSpPr/>
          <p:nvPr/>
        </p:nvSpPr>
        <p:spPr>
          <a:xfrm>
            <a:off x="12404500" y="4448783"/>
            <a:ext cx="2526167" cy="1225191"/>
          </a:xfrm>
          <a:custGeom>
            <a:avLst/>
            <a:gdLst/>
            <a:ahLst/>
            <a:cxnLst/>
            <a:rect l="l" t="t" r="r" b="b"/>
            <a:pathLst>
              <a:path w="2526167" h="1225191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36F2A61-3B55-7C2A-3F6F-8FE225F8E80B}"/>
              </a:ext>
            </a:extLst>
          </p:cNvPr>
          <p:cNvSpPr/>
          <p:nvPr/>
        </p:nvSpPr>
        <p:spPr>
          <a:xfrm rot="756400" flipH="1">
            <a:off x="7156451" y="4679935"/>
            <a:ext cx="1236819" cy="1139419"/>
          </a:xfrm>
          <a:custGeom>
            <a:avLst/>
            <a:gdLst/>
            <a:ahLst/>
            <a:cxnLst/>
            <a:rect l="l" t="t" r="r" b="b"/>
            <a:pathLst>
              <a:path w="1236819" h="11394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7FC8895-9345-8235-96FD-35E794E9251B}"/>
              </a:ext>
            </a:extLst>
          </p:cNvPr>
          <p:cNvSpPr/>
          <p:nvPr/>
        </p:nvSpPr>
        <p:spPr>
          <a:xfrm>
            <a:off x="-176257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1FD0C70-2E21-56AE-46DF-74820D9F58AB}"/>
              </a:ext>
            </a:extLst>
          </p:cNvPr>
          <p:cNvSpPr txBox="1"/>
          <p:nvPr/>
        </p:nvSpPr>
        <p:spPr>
          <a:xfrm>
            <a:off x="1651516" y="6083685"/>
            <a:ext cx="417873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Demographic</a:t>
            </a:r>
            <a:endParaRPr lang="en-US" sz="36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4D63EE2-2F6A-47D3-C7DE-7731CA62CA09}"/>
              </a:ext>
            </a:extLst>
          </p:cNvPr>
          <p:cNvSpPr txBox="1"/>
          <p:nvPr/>
        </p:nvSpPr>
        <p:spPr>
          <a:xfrm>
            <a:off x="6953044" y="6103079"/>
            <a:ext cx="417873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44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Sentiments</a:t>
            </a:r>
            <a:endParaRPr lang="en-US" sz="4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5D73B8A-13E8-CAC8-3E09-50823D969DF4}"/>
              </a:ext>
            </a:extLst>
          </p:cNvPr>
          <p:cNvSpPr txBox="1"/>
          <p:nvPr/>
        </p:nvSpPr>
        <p:spPr>
          <a:xfrm>
            <a:off x="12262460" y="6078192"/>
            <a:ext cx="417873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44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Weather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586DAE8F-DB60-82D0-99E0-FCFCC36610A6}"/>
              </a:ext>
            </a:extLst>
          </p:cNvPr>
          <p:cNvSpPr/>
          <p:nvPr/>
        </p:nvSpPr>
        <p:spPr>
          <a:xfrm>
            <a:off x="1600118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B1BF847E-CA04-8FA5-87E9-849BEFF5C3AF}"/>
              </a:ext>
            </a:extLst>
          </p:cNvPr>
          <p:cNvSpPr/>
          <p:nvPr/>
        </p:nvSpPr>
        <p:spPr>
          <a:xfrm rot="556956">
            <a:off x="15875494" y="2385644"/>
            <a:ext cx="1384583" cy="1171251"/>
          </a:xfrm>
          <a:custGeom>
            <a:avLst/>
            <a:gdLst/>
            <a:ahLst/>
            <a:cxnLst/>
            <a:rect l="l" t="t" r="r" b="b"/>
            <a:pathLst>
              <a:path w="1384583" h="1171251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65164FD3-3CB8-CC52-B786-2D676FEF8411}"/>
              </a:ext>
            </a:extLst>
          </p:cNvPr>
          <p:cNvSpPr/>
          <p:nvPr/>
        </p:nvSpPr>
        <p:spPr>
          <a:xfrm>
            <a:off x="661258" y="2504982"/>
            <a:ext cx="1456670" cy="1052444"/>
          </a:xfrm>
          <a:custGeom>
            <a:avLst/>
            <a:gdLst/>
            <a:ahLst/>
            <a:cxnLst/>
            <a:rect l="l" t="t" r="r" b="b"/>
            <a:pathLst>
              <a:path w="1456670" h="1052444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996B14F9-C0C9-7A25-2006-D32E1DB5B3A6}"/>
              </a:ext>
            </a:extLst>
          </p:cNvPr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15616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942016" y="646718"/>
            <a:ext cx="20387451" cy="9420172"/>
          </a:xfrm>
          <a:custGeom>
            <a:avLst/>
            <a:gdLst/>
            <a:ahLst/>
            <a:cxnLst/>
            <a:rect l="l" t="t" r="r" b="b"/>
            <a:pathLst>
              <a:path w="20387451" h="9420172">
                <a:moveTo>
                  <a:pt x="0" y="9420172"/>
                </a:moveTo>
                <a:lnTo>
                  <a:pt x="20387452" y="9420172"/>
                </a:lnTo>
                <a:lnTo>
                  <a:pt x="20387452" y="0"/>
                </a:lnTo>
                <a:lnTo>
                  <a:pt x="0" y="0"/>
                </a:lnTo>
                <a:lnTo>
                  <a:pt x="0" y="9420172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133407" y="1766239"/>
            <a:ext cx="12021187" cy="1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3264425" y="2575049"/>
            <a:ext cx="24816849" cy="11130080"/>
            <a:chOff x="0" y="0"/>
            <a:chExt cx="33089132" cy="14840106"/>
          </a:xfrm>
        </p:grpSpPr>
        <p:sp>
          <p:nvSpPr>
            <p:cNvPr id="13" name="Freeform 13"/>
            <p:cNvSpPr/>
            <p:nvPr/>
          </p:nvSpPr>
          <p:spPr>
            <a:xfrm>
              <a:off x="18249026" y="0"/>
              <a:ext cx="14840106" cy="14840106"/>
            </a:xfrm>
            <a:custGeom>
              <a:avLst/>
              <a:gdLst/>
              <a:ahLst/>
              <a:cxnLst/>
              <a:rect l="l" t="t" r="r" b="b"/>
              <a:pathLst>
                <a:path w="14840106" h="14840106">
                  <a:moveTo>
                    <a:pt x="0" y="0"/>
                  </a:moveTo>
                  <a:lnTo>
                    <a:pt x="14840106" y="0"/>
                  </a:lnTo>
                  <a:lnTo>
                    <a:pt x="14840106" y="14840106"/>
                  </a:lnTo>
                  <a:lnTo>
                    <a:pt x="0" y="14840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21434865" y="3185856"/>
              <a:ext cx="8468428" cy="8468395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14764603" cy="14764603"/>
            </a:xfrm>
            <a:custGeom>
              <a:avLst/>
              <a:gdLst/>
              <a:ahLst/>
              <a:cxnLst/>
              <a:rect l="l" t="t" r="r" b="b"/>
              <a:pathLst>
                <a:path w="14764603" h="14764603">
                  <a:moveTo>
                    <a:pt x="0" y="0"/>
                  </a:moveTo>
                  <a:lnTo>
                    <a:pt x="14764603" y="0"/>
                  </a:lnTo>
                  <a:lnTo>
                    <a:pt x="14764603" y="14764603"/>
                  </a:lnTo>
                  <a:lnTo>
                    <a:pt x="0" y="14764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15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169630" y="3169647"/>
              <a:ext cx="8425343" cy="8425309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4548762" y="1347491"/>
            <a:ext cx="3162790" cy="2455116"/>
          </a:xfrm>
          <a:custGeom>
            <a:avLst/>
            <a:gdLst/>
            <a:ahLst/>
            <a:cxnLst/>
            <a:rect l="l" t="t" r="r" b="b"/>
            <a:pathLst>
              <a:path w="3162790" h="2455116">
                <a:moveTo>
                  <a:pt x="0" y="0"/>
                </a:moveTo>
                <a:lnTo>
                  <a:pt x="3162791" y="0"/>
                </a:lnTo>
                <a:lnTo>
                  <a:pt x="3162791" y="2455116"/>
                </a:lnTo>
                <a:lnTo>
                  <a:pt x="0" y="2455116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68887" y="4519291"/>
            <a:ext cx="7994771" cy="156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Our findings show how we can capitalize on both the Regions and Timing of UFO sightings to create unforgettable experiences.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743198" y="2368040"/>
            <a:ext cx="2738448" cy="1735491"/>
          </a:xfrm>
          <a:custGeom>
            <a:avLst/>
            <a:gdLst/>
            <a:ahLst/>
            <a:cxnLst/>
            <a:rect l="l" t="t" r="r" b="b"/>
            <a:pathLst>
              <a:path w="2738448" h="1735491">
                <a:moveTo>
                  <a:pt x="0" y="0"/>
                </a:moveTo>
                <a:lnTo>
                  <a:pt x="2738448" y="0"/>
                </a:lnTo>
                <a:lnTo>
                  <a:pt x="2738448" y="1735491"/>
                </a:lnTo>
                <a:lnTo>
                  <a:pt x="0" y="1735491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55409">
            <a:off x="3276022" y="4438272"/>
            <a:ext cx="436942" cy="430934"/>
          </a:xfrm>
          <a:custGeom>
            <a:avLst/>
            <a:gdLst/>
            <a:ahLst/>
            <a:cxnLst/>
            <a:rect l="l" t="t" r="r" b="b"/>
            <a:pathLst>
              <a:path w="436942" h="430934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44515" flipH="1" flipV="1">
            <a:off x="4075137" y="947154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16887" y="952500"/>
            <a:ext cx="7054225" cy="6361629"/>
          </a:xfrm>
          <a:custGeom>
            <a:avLst/>
            <a:gdLst/>
            <a:ahLst/>
            <a:cxnLst/>
            <a:rect l="l" t="t" r="r" b="b"/>
            <a:pathLst>
              <a:path w="7054225" h="6361629">
                <a:moveTo>
                  <a:pt x="0" y="0"/>
                </a:moveTo>
                <a:lnTo>
                  <a:pt x="7054226" y="0"/>
                </a:lnTo>
                <a:lnTo>
                  <a:pt x="7054226" y="6361629"/>
                </a:lnTo>
                <a:lnTo>
                  <a:pt x="0" y="63616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048105" y="45356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3483040" y="1474073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708940" flipH="1" flipV="1">
            <a:off x="-361110" y="-34194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16155513" y="7961362"/>
            <a:ext cx="159181" cy="586285"/>
          </a:xfrm>
          <a:custGeom>
            <a:avLst/>
            <a:gdLst/>
            <a:ahLst/>
            <a:cxnLst/>
            <a:rect l="l" t="t" r="r" b="b"/>
            <a:pathLst>
              <a:path w="159181" h="586285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6710" y="6474586"/>
            <a:ext cx="3706955" cy="3410399"/>
          </a:xfrm>
          <a:custGeom>
            <a:avLst/>
            <a:gdLst/>
            <a:ahLst/>
            <a:cxnLst/>
            <a:rect l="l" t="t" r="r" b="b"/>
            <a:pathLst>
              <a:path w="3706955" h="3410399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143505" y="867897"/>
            <a:ext cx="3445974" cy="3543418"/>
          </a:xfrm>
          <a:custGeom>
            <a:avLst/>
            <a:gdLst/>
            <a:ahLst/>
            <a:cxnLst/>
            <a:rect l="l" t="t" r="r" b="b"/>
            <a:pathLst>
              <a:path w="3445974" h="3543418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96710" y="867897"/>
            <a:ext cx="3256261" cy="2039233"/>
          </a:xfrm>
          <a:custGeom>
            <a:avLst/>
            <a:gdLst/>
            <a:ahLst/>
            <a:cxnLst/>
            <a:rect l="l" t="t" r="r" b="b"/>
            <a:pathLst>
              <a:path w="3256261" h="2039233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024695">
            <a:off x="12783768" y="6882565"/>
            <a:ext cx="5280817" cy="3293910"/>
          </a:xfrm>
          <a:custGeom>
            <a:avLst/>
            <a:gdLst/>
            <a:ahLst/>
            <a:cxnLst/>
            <a:rect l="l" t="t" r="r" b="b"/>
            <a:pathLst>
              <a:path w="5280817" h="3293910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424766">
            <a:off x="15602563" y="5420145"/>
            <a:ext cx="738940" cy="728780"/>
          </a:xfrm>
          <a:custGeom>
            <a:avLst/>
            <a:gdLst/>
            <a:ahLst/>
            <a:cxnLst/>
            <a:rect l="l" t="t" r="r" b="b"/>
            <a:pathLst>
              <a:path w="738940" h="72878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555484" flipH="1" flipV="1">
            <a:off x="17905554" y="473006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06DB0B14-F2EA-8EA2-B4E5-6E165259C137}"/>
              </a:ext>
            </a:extLst>
          </p:cNvPr>
          <p:cNvSpPr txBox="1"/>
          <p:nvPr/>
        </p:nvSpPr>
        <p:spPr>
          <a:xfrm>
            <a:off x="7379329" y="7654506"/>
            <a:ext cx="493442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flatiron@flatiron.com</a:t>
            </a: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1CA36FD-3616-5366-8349-DC852755105F}"/>
              </a:ext>
            </a:extLst>
          </p:cNvPr>
          <p:cNvSpPr txBox="1"/>
          <p:nvPr/>
        </p:nvSpPr>
        <p:spPr>
          <a:xfrm>
            <a:off x="7482070" y="9252521"/>
            <a:ext cx="768613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Tableu </a:t>
            </a:r>
            <a:endParaRPr lang="en-US" sz="320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4E17C-DF00-DF52-C89E-E93E4D3BA08B}"/>
              </a:ext>
            </a:extLst>
          </p:cNvPr>
          <p:cNvSpPr txBox="1"/>
          <p:nvPr/>
        </p:nvSpPr>
        <p:spPr>
          <a:xfrm>
            <a:off x="6212929" y="8765382"/>
            <a:ext cx="493442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9E94BA2D-A050-6F03-F837-81359F163F2B}"/>
              </a:ext>
            </a:extLst>
          </p:cNvPr>
          <p:cNvSpPr txBox="1"/>
          <p:nvPr/>
        </p:nvSpPr>
        <p:spPr>
          <a:xfrm>
            <a:off x="7440427" y="8469091"/>
            <a:ext cx="493442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dirty="0">
                <a:solidFill>
                  <a:schemeClr val="bg1"/>
                </a:solidFill>
                <a:latin typeface="More Sugar Thin"/>
                <a:ea typeface="More Sugar Thin"/>
                <a:cs typeface="More Sugar Thin"/>
                <a:sym typeface="More Sugar Thin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3200" dirty="0">
              <a:solidFill>
                <a:schemeClr val="bg1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83D182-99CD-3B03-C05F-7C4B9EAE39F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00445" y="8418419"/>
            <a:ext cx="640207" cy="5501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A74081E-BFE6-ADE2-8F77-3491B00DD4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81" y="7625882"/>
            <a:ext cx="772187" cy="5501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6" name="Picture 25" descr="A group of colorful crosses&#10;&#10;Description automatically generated">
            <a:extLst>
              <a:ext uri="{FF2B5EF4-FFF2-40B4-BE49-F238E27FC236}">
                <a16:creationId xmlns:a16="http://schemas.microsoft.com/office/drawing/2014/main" id="{9FDE78E1-7BC1-6CEC-FE3E-F2C08175C65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723" y="9031934"/>
            <a:ext cx="1382347" cy="950629"/>
          </a:xfrm>
          <a:prstGeom prst="rect">
            <a:avLst/>
          </a:prstGeom>
          <a:blipFill>
            <a:blip r:embed="rId19">
              <a:alphaModFix amt="1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0013">
            <a:off x="-1794760" y="-271186"/>
            <a:ext cx="21877520" cy="10829372"/>
          </a:xfrm>
          <a:custGeom>
            <a:avLst/>
            <a:gdLst/>
            <a:ahLst/>
            <a:cxnLst/>
            <a:rect l="l" t="t" r="r" b="b"/>
            <a:pathLst>
              <a:path w="21877520" h="10829372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33407" y="1303348"/>
            <a:ext cx="1202118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Meet Our Team</a:t>
            </a:r>
          </a:p>
        </p:txBody>
      </p:sp>
      <p:sp>
        <p:nvSpPr>
          <p:cNvPr id="4" name="Freeform 4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895062" y="3675435"/>
            <a:ext cx="12300293" cy="4318569"/>
            <a:chOff x="0" y="0"/>
            <a:chExt cx="16400390" cy="5758092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74204" y="19876"/>
              <a:ext cx="4352905" cy="4352888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5104664"/>
              <a:ext cx="5133929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Jayla Haskins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26411" y="5104664"/>
              <a:ext cx="5066963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Jeesoo Jhun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982373" y="5104664"/>
              <a:ext cx="4418017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Ricky </a:t>
              </a:r>
              <a:r>
                <a:rPr lang="en-US" sz="3000" dirty="0" err="1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Bocek</a:t>
              </a:r>
              <a:endPara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endParaRP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6100558" y="0"/>
              <a:ext cx="4352905" cy="4352888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1825063" y="19876"/>
              <a:ext cx="4352905" cy="4352886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Freeform 18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628954" y="4478777"/>
            <a:ext cx="1399178" cy="1737128"/>
          </a:xfrm>
          <a:custGeom>
            <a:avLst/>
            <a:gdLst/>
            <a:ahLst/>
            <a:cxnLst/>
            <a:rect l="l" t="t" r="r" b="b"/>
            <a:pathLst>
              <a:path w="1399178" h="1737128">
                <a:moveTo>
                  <a:pt x="0" y="0"/>
                </a:moveTo>
                <a:lnTo>
                  <a:pt x="1399177" y="0"/>
                </a:lnTo>
                <a:lnTo>
                  <a:pt x="1399177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8324016" y="4448783"/>
            <a:ext cx="1522356" cy="1737128"/>
          </a:xfrm>
          <a:custGeom>
            <a:avLst/>
            <a:gdLst/>
            <a:ahLst/>
            <a:cxnLst/>
            <a:rect l="l" t="t" r="r" b="b"/>
            <a:pathLst>
              <a:path w="1522356" h="1737128">
                <a:moveTo>
                  <a:pt x="0" y="0"/>
                </a:moveTo>
                <a:lnTo>
                  <a:pt x="1522356" y="0"/>
                </a:lnTo>
                <a:lnTo>
                  <a:pt x="1522356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129007" y="4431942"/>
            <a:ext cx="1396019" cy="1737128"/>
          </a:xfrm>
          <a:custGeom>
            <a:avLst/>
            <a:gdLst/>
            <a:ahLst/>
            <a:cxnLst/>
            <a:rect l="l" t="t" r="r" b="b"/>
            <a:pathLst>
              <a:path w="1396019" h="1737128">
                <a:moveTo>
                  <a:pt x="0" y="0"/>
                </a:moveTo>
                <a:lnTo>
                  <a:pt x="1396020" y="0"/>
                </a:lnTo>
                <a:lnTo>
                  <a:pt x="1396020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811331">
            <a:off x="15836549" y="304700"/>
            <a:ext cx="1503718" cy="2697253"/>
          </a:xfrm>
          <a:custGeom>
            <a:avLst/>
            <a:gdLst/>
            <a:ahLst/>
            <a:cxnLst/>
            <a:rect l="l" t="t" r="r" b="b"/>
            <a:pathLst>
              <a:path w="1503718" h="2697253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624099" y="8371826"/>
            <a:ext cx="2691469" cy="1974865"/>
          </a:xfrm>
          <a:custGeom>
            <a:avLst/>
            <a:gdLst/>
            <a:ahLst/>
            <a:cxnLst/>
            <a:rect l="l" t="t" r="r" b="b"/>
            <a:pathLst>
              <a:path w="2691469" h="1974865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5946743">
            <a:off x="16384046" y="8140089"/>
            <a:ext cx="3064815" cy="3304383"/>
          </a:xfrm>
          <a:custGeom>
            <a:avLst/>
            <a:gdLst/>
            <a:ahLst/>
            <a:cxnLst/>
            <a:rect l="l" t="t" r="r" b="b"/>
            <a:pathLst>
              <a:path w="3064815" h="3304383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818752">
            <a:off x="569191" y="582135"/>
            <a:ext cx="1471665" cy="1674726"/>
          </a:xfrm>
          <a:custGeom>
            <a:avLst/>
            <a:gdLst/>
            <a:ahLst/>
            <a:cxnLst/>
            <a:rect l="l" t="t" r="r" b="b"/>
            <a:pathLst>
              <a:path w="1471665" h="1674726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535" y="-4533900"/>
            <a:ext cx="31066040" cy="15439911"/>
          </a:xfrm>
          <a:custGeom>
            <a:avLst/>
            <a:gdLst/>
            <a:ahLst/>
            <a:cxnLst/>
            <a:rect l="l" t="t" r="r" b="b"/>
            <a:pathLst>
              <a:path w="31066040" h="15439911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384287" y="1038668"/>
            <a:ext cx="1043831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Contents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47118" y="2585150"/>
            <a:ext cx="12648461" cy="12648461"/>
          </a:xfrm>
          <a:custGeom>
            <a:avLst/>
            <a:gdLst/>
            <a:ahLst/>
            <a:cxnLst/>
            <a:rect l="l" t="t" r="r" b="b"/>
            <a:pathLst>
              <a:path w="12648461" h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392410" y="5813427"/>
            <a:ext cx="2917313" cy="3924637"/>
          </a:xfrm>
          <a:custGeom>
            <a:avLst/>
            <a:gdLst/>
            <a:ahLst/>
            <a:cxnLst/>
            <a:rect l="l" t="t" r="r" b="b"/>
            <a:pathLst>
              <a:path w="2917313" h="3924637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213782">
            <a:off x="13354319" y="7102488"/>
            <a:ext cx="4267811" cy="2121770"/>
          </a:xfrm>
          <a:custGeom>
            <a:avLst/>
            <a:gdLst/>
            <a:ahLst/>
            <a:cxnLst/>
            <a:rect l="l" t="t" r="r" b="b"/>
            <a:pathLst>
              <a:path w="4267811" h="2121770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22257">
            <a:off x="655876" y="589033"/>
            <a:ext cx="1604291" cy="3282437"/>
          </a:xfrm>
          <a:custGeom>
            <a:avLst/>
            <a:gdLst/>
            <a:ahLst/>
            <a:cxnLst/>
            <a:rect l="l" t="t" r="r" b="b"/>
            <a:pathLst>
              <a:path w="1604291" h="3282437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00000">
            <a:off x="14924860" y="361094"/>
            <a:ext cx="3467680" cy="3008212"/>
          </a:xfrm>
          <a:custGeom>
            <a:avLst/>
            <a:gdLst/>
            <a:ahLst/>
            <a:cxnLst/>
            <a:rect l="l" t="t" r="r" b="b"/>
            <a:pathLst>
              <a:path w="3467680" h="3008212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262460" y="5300507"/>
            <a:ext cx="7217777" cy="7217748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956588" y="2779020"/>
            <a:ext cx="10675562" cy="542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Overview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Understanding &amp;</a:t>
            </a:r>
            <a:r>
              <a:rPr lang="ko-KR" alt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altLang="ko-KR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Methods</a:t>
            </a:r>
            <a:endParaRPr lang="en-US" sz="4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Analysis &amp; Results </a:t>
            </a:r>
          </a:p>
          <a:p>
            <a:pPr algn="l">
              <a:lnSpc>
                <a:spcPct val="150000"/>
              </a:lnSpc>
            </a:pPr>
            <a:r>
              <a:rPr lang="en-US" altLang="ko-KR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  -</a:t>
            </a:r>
            <a:r>
              <a:rPr lang="ko-KR" alt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altLang="ko-KR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Regions, Timing, Shapes, Description</a:t>
            </a:r>
            <a:endParaRPr lang="en-US" sz="4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Insights &amp; Recommendations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Conclusions 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035A1-25AD-8036-CCCB-F94BF11E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834278-338F-514D-8C99-BB016A70731F}"/>
              </a:ext>
            </a:extLst>
          </p:cNvPr>
          <p:cNvSpPr/>
          <p:nvPr/>
        </p:nvSpPr>
        <p:spPr>
          <a:xfrm>
            <a:off x="249535" y="-4533900"/>
            <a:ext cx="31066040" cy="15439911"/>
          </a:xfrm>
          <a:custGeom>
            <a:avLst/>
            <a:gdLst/>
            <a:ahLst/>
            <a:cxnLst/>
            <a:rect l="l" t="t" r="r" b="b"/>
            <a:pathLst>
              <a:path w="31066040" h="15439911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03BEE4-3AE4-5EE6-5A9B-0B286533A6AC}"/>
              </a:ext>
            </a:extLst>
          </p:cNvPr>
          <p:cNvSpPr txBox="1"/>
          <p:nvPr/>
        </p:nvSpPr>
        <p:spPr>
          <a:xfrm>
            <a:off x="4197652" y="444216"/>
            <a:ext cx="1043831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Overview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BBCF27-EA83-A24F-1C00-4BDCB1B8781D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004E98-561C-CE25-C244-715AE531EBE4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E415705-3A99-8C2B-2F0D-10D6356A411A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29B3236-3650-E40A-B9F5-3768AFBC4F5F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DD3A97F-AE1D-5A5C-4536-F43E9F58488B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8C060BB-84F5-5730-2786-A7E1B6D0FF4B}"/>
              </a:ext>
            </a:extLst>
          </p:cNvPr>
          <p:cNvSpPr/>
          <p:nvPr/>
        </p:nvSpPr>
        <p:spPr>
          <a:xfrm>
            <a:off x="9547118" y="2585150"/>
            <a:ext cx="12648461" cy="12648461"/>
          </a:xfrm>
          <a:custGeom>
            <a:avLst/>
            <a:gdLst/>
            <a:ahLst/>
            <a:cxnLst/>
            <a:rect l="l" t="t" r="r" b="b"/>
            <a:pathLst>
              <a:path w="12648461" h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3A096D0-A881-EAFD-F8E8-248E65A735F8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DA2600B-070F-3F0A-A5C0-F8425279FEF8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EE127E8-1BB6-1BC5-5D95-7E9115D1439E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FE8F1FF-0DB0-EF1C-7C17-A8AF821FB47B}"/>
              </a:ext>
            </a:extLst>
          </p:cNvPr>
          <p:cNvSpPr/>
          <p:nvPr/>
        </p:nvSpPr>
        <p:spPr>
          <a:xfrm flipH="1">
            <a:off x="392410" y="5813427"/>
            <a:ext cx="2917313" cy="3924637"/>
          </a:xfrm>
          <a:custGeom>
            <a:avLst/>
            <a:gdLst/>
            <a:ahLst/>
            <a:cxnLst/>
            <a:rect l="l" t="t" r="r" b="b"/>
            <a:pathLst>
              <a:path w="2917313" h="3924637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CEE2492-1B33-7834-3478-9E8763C55465}"/>
              </a:ext>
            </a:extLst>
          </p:cNvPr>
          <p:cNvSpPr/>
          <p:nvPr/>
        </p:nvSpPr>
        <p:spPr>
          <a:xfrm rot="-1213782">
            <a:off x="13354319" y="7102488"/>
            <a:ext cx="4267811" cy="2121770"/>
          </a:xfrm>
          <a:custGeom>
            <a:avLst/>
            <a:gdLst/>
            <a:ahLst/>
            <a:cxnLst/>
            <a:rect l="l" t="t" r="r" b="b"/>
            <a:pathLst>
              <a:path w="4267811" h="2121770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C17F0F1-06F7-DB04-2D4A-2BC377F14376}"/>
              </a:ext>
            </a:extLst>
          </p:cNvPr>
          <p:cNvSpPr/>
          <p:nvPr/>
        </p:nvSpPr>
        <p:spPr>
          <a:xfrm rot="922257">
            <a:off x="655876" y="589033"/>
            <a:ext cx="1604291" cy="3282437"/>
          </a:xfrm>
          <a:custGeom>
            <a:avLst/>
            <a:gdLst/>
            <a:ahLst/>
            <a:cxnLst/>
            <a:rect l="l" t="t" r="r" b="b"/>
            <a:pathLst>
              <a:path w="1604291" h="3282437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25CE182-F55B-C804-3CCB-E1C786C81FF9}"/>
              </a:ext>
            </a:extLst>
          </p:cNvPr>
          <p:cNvSpPr/>
          <p:nvPr/>
        </p:nvSpPr>
        <p:spPr>
          <a:xfrm rot="-5400000">
            <a:off x="14924860" y="361094"/>
            <a:ext cx="3467680" cy="3008212"/>
          </a:xfrm>
          <a:custGeom>
            <a:avLst/>
            <a:gdLst/>
            <a:ahLst/>
            <a:cxnLst/>
            <a:rect l="l" t="t" r="r" b="b"/>
            <a:pathLst>
              <a:path w="3467680" h="3008212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6F2164F-5B86-0E92-9247-1B6EF1D0BDE4}"/>
              </a:ext>
            </a:extLst>
          </p:cNvPr>
          <p:cNvGrpSpPr>
            <a:grpSpLocks noChangeAspect="1"/>
          </p:cNvGrpSpPr>
          <p:nvPr/>
        </p:nvGrpSpPr>
        <p:grpSpPr>
          <a:xfrm>
            <a:off x="12262460" y="5300507"/>
            <a:ext cx="7217777" cy="7217748"/>
            <a:chOff x="0" y="0"/>
            <a:chExt cx="6350000" cy="6349975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C624EB3-2592-D33E-F0D2-597396FFC8E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A8438720-D7E7-F11C-E0D8-44B85EADBD64}"/>
              </a:ext>
            </a:extLst>
          </p:cNvPr>
          <p:cNvSpPr txBox="1"/>
          <p:nvPr/>
        </p:nvSpPr>
        <p:spPr>
          <a:xfrm>
            <a:off x="3559181" y="2494611"/>
            <a:ext cx="10675562" cy="5816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Objective: 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Identify UFO patterns for Tourism, Government, and Research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32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2. Key Questions: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Where and When are sightings frequent?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Common Shapes and Descriptions?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Time/Season patterns?</a:t>
            </a:r>
          </a:p>
        </p:txBody>
      </p:sp>
    </p:spTree>
    <p:extLst>
      <p:ext uri="{BB962C8B-B14F-4D97-AF65-F5344CB8AC3E}">
        <p14:creationId xmlns:p14="http://schemas.microsoft.com/office/powerpoint/2010/main" val="83202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580112"/>
            <a:ext cx="20191926" cy="14918195"/>
          </a:xfrm>
          <a:custGeom>
            <a:avLst/>
            <a:gdLst/>
            <a:ahLst/>
            <a:cxnLst/>
            <a:rect l="l" t="t" r="r" b="b"/>
            <a:pathLst>
              <a:path w="20191926" h="14918195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84947" y="7446666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6737976">
            <a:off x="-922735" y="7579214"/>
            <a:ext cx="4379120" cy="3849704"/>
          </a:xfrm>
          <a:custGeom>
            <a:avLst/>
            <a:gdLst/>
            <a:ahLst/>
            <a:cxnLst/>
            <a:rect l="l" t="t" r="r" b="b"/>
            <a:pathLst>
              <a:path w="4379120" h="3849704">
                <a:moveTo>
                  <a:pt x="0" y="0"/>
                </a:moveTo>
                <a:lnTo>
                  <a:pt x="4379120" y="0"/>
                </a:lnTo>
                <a:lnTo>
                  <a:pt x="4379120" y="3849704"/>
                </a:lnTo>
                <a:lnTo>
                  <a:pt x="0" y="3849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663759" y="2132669"/>
            <a:ext cx="12021187" cy="350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Data </a:t>
            </a:r>
          </a:p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Understanding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6900" y="5918558"/>
            <a:ext cx="10873555" cy="435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sz="36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UFO reports: 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 Date, Time, Location, Shape, Duration</a:t>
            </a:r>
          </a:p>
          <a:p>
            <a:pPr>
              <a:lnSpc>
                <a:spcPts val="4200"/>
              </a:lnSpc>
            </a:pPr>
            <a:endParaRPr lang="en-US" sz="36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2.</a:t>
            </a:r>
            <a:r>
              <a:rPr lang="ko-KR" alt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Key questions: 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 Regional frequency, Patterns, Timing Correlations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652621" y="1653327"/>
            <a:ext cx="2136515" cy="2911775"/>
          </a:xfrm>
          <a:custGeom>
            <a:avLst/>
            <a:gdLst/>
            <a:ahLst/>
            <a:cxnLst/>
            <a:rect l="l" t="t" r="r" b="b"/>
            <a:pathLst>
              <a:path w="2136515" h="2911775">
                <a:moveTo>
                  <a:pt x="0" y="0"/>
                </a:moveTo>
                <a:lnTo>
                  <a:pt x="2136515" y="0"/>
                </a:lnTo>
                <a:lnTo>
                  <a:pt x="2136515" y="2911774"/>
                </a:lnTo>
                <a:lnTo>
                  <a:pt x="0" y="2911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053374">
            <a:off x="14548029" y="1925432"/>
            <a:ext cx="2844618" cy="2677496"/>
          </a:xfrm>
          <a:custGeom>
            <a:avLst/>
            <a:gdLst/>
            <a:ahLst/>
            <a:cxnLst/>
            <a:rect l="l" t="t" r="r" b="b"/>
            <a:pathLst>
              <a:path w="2844618" h="2677496">
                <a:moveTo>
                  <a:pt x="0" y="0"/>
                </a:moveTo>
                <a:lnTo>
                  <a:pt x="2844618" y="0"/>
                </a:lnTo>
                <a:lnTo>
                  <a:pt x="2844618" y="2677496"/>
                </a:lnTo>
                <a:lnTo>
                  <a:pt x="0" y="2677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0386" y="528705"/>
            <a:ext cx="22708773" cy="9229589"/>
          </a:xfrm>
          <a:custGeom>
            <a:avLst/>
            <a:gdLst/>
            <a:ahLst/>
            <a:cxnLst/>
            <a:rect l="l" t="t" r="r" b="b"/>
            <a:pathLst>
              <a:path w="22708773" h="9229589">
                <a:moveTo>
                  <a:pt x="0" y="0"/>
                </a:moveTo>
                <a:lnTo>
                  <a:pt x="22708772" y="0"/>
                </a:lnTo>
                <a:lnTo>
                  <a:pt x="22708772" y="9229590"/>
                </a:lnTo>
                <a:lnTo>
                  <a:pt x="0" y="9229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4583763" y="6853227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8778" y="5905500"/>
            <a:ext cx="1095830" cy="1096744"/>
          </a:xfrm>
          <a:custGeom>
            <a:avLst/>
            <a:gdLst/>
            <a:ahLst/>
            <a:cxnLst/>
            <a:rect l="l" t="t" r="r" b="b"/>
            <a:pathLst>
              <a:path w="1095830" h="1096744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637782" y="3887806"/>
            <a:ext cx="1119126" cy="1078558"/>
          </a:xfrm>
          <a:custGeom>
            <a:avLst/>
            <a:gdLst/>
            <a:ahLst/>
            <a:cxnLst/>
            <a:rect l="l" t="t" r="r" b="b"/>
            <a:pathLst>
              <a:path w="1119126" h="1078558">
                <a:moveTo>
                  <a:pt x="0" y="0"/>
                </a:moveTo>
                <a:lnTo>
                  <a:pt x="1119127" y="0"/>
                </a:lnTo>
                <a:lnTo>
                  <a:pt x="1119127" y="1078558"/>
                </a:lnTo>
                <a:lnTo>
                  <a:pt x="0" y="1078558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8778" y="3784578"/>
            <a:ext cx="1095830" cy="1095830"/>
          </a:xfrm>
          <a:custGeom>
            <a:avLst/>
            <a:gdLst/>
            <a:ahLst/>
            <a:cxnLst/>
            <a:rect l="l" t="t" r="r" b="b"/>
            <a:pathLst>
              <a:path w="1095830" h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663759" y="1745999"/>
            <a:ext cx="1202118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Methods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5391" y="3717903"/>
            <a:ext cx="6292983" cy="21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Descriptive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 Region, time, shape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063965" y="3717903"/>
            <a:ext cx="6195335" cy="210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Correlation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 encounter duration vs. time of day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l"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135391" y="5829300"/>
            <a:ext cx="6292983" cy="264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Tools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- Heatmaps, bar charts, distribution plots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8778" y="3811606"/>
            <a:ext cx="1095830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37782" y="3911086"/>
            <a:ext cx="1119126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8778" y="6023107"/>
            <a:ext cx="1095830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47BE5-9B98-3514-6C8D-0AFBA7E75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>
            <a:extLst>
              <a:ext uri="{FF2B5EF4-FFF2-40B4-BE49-F238E27FC236}">
                <a16:creationId xmlns:a16="http://schemas.microsoft.com/office/drawing/2014/main" id="{077950D2-E52A-EBC8-DF7D-3A97B88FA4EC}"/>
              </a:ext>
            </a:extLst>
          </p:cNvPr>
          <p:cNvSpPr/>
          <p:nvPr/>
        </p:nvSpPr>
        <p:spPr>
          <a:xfrm rot="-5400000" flipH="1" flipV="1">
            <a:off x="-3019242" y="1006794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39775E2-DD79-6943-7FE9-70A02FF3DEB9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AC66860-BE13-8C7D-1C19-AAC1BA44BCEA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8409232-B976-AF00-9DDF-0B45E80A77AF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914077-6B55-8FCC-87C1-23FF4E5B444B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FBDB900-A151-96DA-598A-8D1EB14B6E95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71854E-F966-4147-9E24-3D4F1929F7F4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FA166D3-D8EF-9934-5961-EE5A45148BAC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9533C4B-92DE-35EA-6457-4E11386E566D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59DEDE52-34B8-CCA7-4048-B801A136491F}"/>
              </a:ext>
            </a:extLst>
          </p:cNvPr>
          <p:cNvSpPr/>
          <p:nvPr/>
        </p:nvSpPr>
        <p:spPr>
          <a:xfrm>
            <a:off x="1976429" y="1989821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5CFA1257-2CD8-C3C4-6AA1-F2E34F63B57B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7E326E74-5C2D-1386-C012-6AEBDCD0B734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15750D37-33E3-1966-978C-C866FF663FF0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2764447B-AD19-4A76-252A-C1220D497EBD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C75543B4-1301-3194-95B4-6E6DA2623969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185780D2-25B1-D4AE-072C-9CD43DFF9DD1}"/>
              </a:ext>
            </a:extLst>
          </p:cNvPr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Region</a:t>
            </a: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BFE23ADC-28B2-5BE6-6F02-E26AE318A3E8}"/>
              </a:ext>
            </a:extLst>
          </p:cNvPr>
          <p:cNvSpPr txBox="1"/>
          <p:nvPr/>
        </p:nvSpPr>
        <p:spPr>
          <a:xfrm>
            <a:off x="13043513" y="2575297"/>
            <a:ext cx="3720486" cy="374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United States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California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Texas</a:t>
            </a:r>
          </a:p>
          <a:p>
            <a:pPr algn="ctr">
              <a:lnSpc>
                <a:spcPts val="3499"/>
              </a:lnSpc>
            </a:pPr>
            <a:endParaRPr lang="en-US" sz="28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</p:txBody>
      </p:sp>
    </p:spTree>
    <p:extLst>
      <p:ext uri="{BB962C8B-B14F-4D97-AF65-F5344CB8AC3E}">
        <p14:creationId xmlns:p14="http://schemas.microsoft.com/office/powerpoint/2010/main" val="2353974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FA1D1-D49E-D6D6-4A91-14A1B0D7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>
            <a:extLst>
              <a:ext uri="{FF2B5EF4-FFF2-40B4-BE49-F238E27FC236}">
                <a16:creationId xmlns:a16="http://schemas.microsoft.com/office/drawing/2014/main" id="{4AADBBB6-F11A-BBD5-4F94-B9BF13BA1EBF}"/>
              </a:ext>
            </a:extLst>
          </p:cNvPr>
          <p:cNvSpPr/>
          <p:nvPr/>
        </p:nvSpPr>
        <p:spPr>
          <a:xfrm rot="-5400000" flipH="1" flipV="1">
            <a:off x="-3026169" y="1006794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DB757F9-477B-AD86-D177-CA7D51A2EBAE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A7270C-77CE-0C26-B0D9-5AD6489D2C00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D1C5566-1E01-F0E7-D4E9-440EB915AFA6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23E7028-2C25-756F-EFC7-9E12B343D81C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804E16A-2048-C49B-8E17-A749476B5360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2220700-9CBF-C554-E9CC-DB9D63B98695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B9620BE-74DB-89FB-11A9-AA7429EB1A7C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CF04ED5-35F8-36DF-CF3E-50623D98A935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388A223E-07A2-28B3-9407-556DF67DF3B2}"/>
              </a:ext>
            </a:extLst>
          </p:cNvPr>
          <p:cNvSpPr/>
          <p:nvPr/>
        </p:nvSpPr>
        <p:spPr>
          <a:xfrm>
            <a:off x="1976429" y="1989821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84152DBE-1E13-F381-BBFC-8D26FD0E7383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033F655C-2952-E26C-6EF7-ACA9F74D5ABB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CCAAF8C8-E4A6-DC34-416C-B89AD3437849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4D1418C6-656C-3848-2633-BA3DF6FB01A4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AB580EDF-D61E-6D78-5B30-B5954CF865C6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3734DB14-5FD8-D831-046F-74D0C4FBBEF8}"/>
              </a:ext>
            </a:extLst>
          </p:cNvPr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Timing</a:t>
            </a:r>
          </a:p>
        </p:txBody>
      </p:sp>
      <p:sp>
        <p:nvSpPr>
          <p:cNvPr id="10" name="TextBox 33">
            <a:extLst>
              <a:ext uri="{FF2B5EF4-FFF2-40B4-BE49-F238E27FC236}">
                <a16:creationId xmlns:a16="http://schemas.microsoft.com/office/drawing/2014/main" id="{9EC61044-7D0F-7199-BEF8-ACA6EFDE28BB}"/>
              </a:ext>
            </a:extLst>
          </p:cNvPr>
          <p:cNvSpPr txBox="1"/>
          <p:nvPr/>
        </p:nvSpPr>
        <p:spPr>
          <a:xfrm>
            <a:off x="12859818" y="2613949"/>
            <a:ext cx="5428182" cy="3150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42950" indent="-742950" algn="just">
              <a:lnSpc>
                <a:spcPct val="200000"/>
              </a:lnSpc>
              <a:buAutoNum type="arabicPeriod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Summer &amp; Autumn</a:t>
            </a:r>
          </a:p>
          <a:p>
            <a:pPr marL="742950" indent="-742950" algn="just">
              <a:lnSpc>
                <a:spcPct val="200000"/>
              </a:lnSpc>
              <a:buAutoNum type="arabicPeriod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Late Evening</a:t>
            </a:r>
          </a:p>
          <a:p>
            <a:pPr marL="571500" indent="-571500" algn="just">
              <a:lnSpc>
                <a:spcPct val="200000"/>
              </a:lnSpc>
              <a:buFontTx/>
              <a:buChar char="-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20:00 ~ 24;00 </a:t>
            </a:r>
          </a:p>
        </p:txBody>
      </p:sp>
    </p:spTree>
    <p:extLst>
      <p:ext uri="{BB962C8B-B14F-4D97-AF65-F5344CB8AC3E}">
        <p14:creationId xmlns:p14="http://schemas.microsoft.com/office/powerpoint/2010/main" val="406631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61E80-3181-7D88-3ACD-9395B92DB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>
            <a:extLst>
              <a:ext uri="{FF2B5EF4-FFF2-40B4-BE49-F238E27FC236}">
                <a16:creationId xmlns:a16="http://schemas.microsoft.com/office/drawing/2014/main" id="{2693E338-B236-5856-2679-B7781A503691}"/>
              </a:ext>
            </a:extLst>
          </p:cNvPr>
          <p:cNvSpPr/>
          <p:nvPr/>
        </p:nvSpPr>
        <p:spPr>
          <a:xfrm rot="-5400000" flipH="1" flipV="1">
            <a:off x="-3019242" y="1006794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9F5FE48-25DC-3458-D9BA-05420A400079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6AC5EC-4461-4E2D-9F4F-15548D7EA128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EA35530-62FB-C855-755A-042AEABE4182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FEA657A-686B-EF27-9877-FE75440DF4D0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41D740C-127E-296F-762F-4F64B0CFF29E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12C36E8-F58C-A8D7-9986-033A4AB160AC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A358222-BE02-5994-7390-F43ED21C61C7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A6B7243-F083-07AE-4271-265D13B3AC3F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AutoShape 31">
            <a:extLst>
              <a:ext uri="{FF2B5EF4-FFF2-40B4-BE49-F238E27FC236}">
                <a16:creationId xmlns:a16="http://schemas.microsoft.com/office/drawing/2014/main" id="{990D2F41-D28D-31E4-5DF8-5FD3E53652CD}"/>
              </a:ext>
            </a:extLst>
          </p:cNvPr>
          <p:cNvSpPr/>
          <p:nvPr/>
        </p:nvSpPr>
        <p:spPr>
          <a:xfrm>
            <a:off x="1976429" y="1989821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B482E1F3-7822-648B-9DAE-B4C1CEAC3A50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C18252AA-DAFD-9067-A840-ED1D1AC19F18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81CF8FBF-1536-DFD1-A721-13F59B83F900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DF4B27AE-DFE8-7940-786B-B5A48396A811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8DA665EE-3084-88C3-6F51-C3C917293C31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343FF5CF-AB06-9968-3840-ED5EAA51ADBF}"/>
              </a:ext>
            </a:extLst>
          </p:cNvPr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Shape</a:t>
            </a:r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1D21F7B0-E9B5-8157-63C0-DE319A75B3C9}"/>
              </a:ext>
            </a:extLst>
          </p:cNvPr>
          <p:cNvSpPr txBox="1"/>
          <p:nvPr/>
        </p:nvSpPr>
        <p:spPr>
          <a:xfrm>
            <a:off x="13119114" y="2771768"/>
            <a:ext cx="4996840" cy="3150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 algn="l">
              <a:lnSpc>
                <a:spcPct val="200000"/>
              </a:lnSpc>
              <a:buAutoNum type="arabicPeriod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Light only </a:t>
            </a:r>
          </a:p>
          <a:p>
            <a:pPr marL="742950" indent="-742950" algn="l">
              <a:lnSpc>
                <a:spcPct val="200000"/>
              </a:lnSpc>
              <a:buAutoNum type="arabicPeriod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Rounded</a:t>
            </a:r>
          </a:p>
          <a:p>
            <a:pPr marL="742950" indent="-742950" algn="l">
              <a:lnSpc>
                <a:spcPct val="200000"/>
              </a:lnSpc>
              <a:buAutoNum type="arabicPeriod"/>
            </a:pPr>
            <a:r>
              <a:rPr lang="en-US" sz="36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Tapered</a:t>
            </a:r>
          </a:p>
        </p:txBody>
      </p:sp>
    </p:spTree>
    <p:extLst>
      <p:ext uri="{BB962C8B-B14F-4D97-AF65-F5344CB8AC3E}">
        <p14:creationId xmlns:p14="http://schemas.microsoft.com/office/powerpoint/2010/main" val="1896962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286</Words>
  <Application>Microsoft Macintosh PowerPoint</Application>
  <PresentationFormat>Custom</PresentationFormat>
  <Paragraphs>83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More Sugar Thin</vt:lpstr>
      <vt:lpstr>More Sugar</vt:lpstr>
      <vt:lpstr>Calibri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Cute Playful Group Project Presentation</dc:title>
  <cp:lastModifiedBy>Jhun Jee Soo</cp:lastModifiedBy>
  <cp:revision>25</cp:revision>
  <dcterms:created xsi:type="dcterms:W3CDTF">2006-08-16T00:00:00Z</dcterms:created>
  <dcterms:modified xsi:type="dcterms:W3CDTF">2024-10-03T21:09:26Z</dcterms:modified>
  <dc:identifier>DAGR-gQYsus</dc:identifier>
</cp:coreProperties>
</file>